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7DD3-22FE-48E3-B232-D47A73561C11}" type="datetimeFigureOut">
              <a:rPr lang="ru-RU" smtClean="0"/>
              <a:t>07.11.2019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C3F-2242-42CE-AC4E-F3EACB23E1B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11491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7DD3-22FE-48E3-B232-D47A73561C11}" type="datetimeFigureOut">
              <a:rPr lang="ru-RU" smtClean="0"/>
              <a:t>07.11.2019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AC5B1C3F-2242-42CE-AC4E-F3EACB23E1B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52731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7DD3-22FE-48E3-B232-D47A73561C11}" type="datetimeFigureOut">
              <a:rPr lang="ru-RU" smtClean="0"/>
              <a:t>07.11.2019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C3F-2242-42CE-AC4E-F3EACB23E1B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38887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7DD3-22FE-48E3-B232-D47A73561C11}" type="datetimeFigureOut">
              <a:rPr lang="ru-RU" smtClean="0"/>
              <a:t>07.11.2019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C3F-2242-42CE-AC4E-F3EACB23E1B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27534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7DD3-22FE-48E3-B232-D47A73561C11}" type="datetimeFigureOut">
              <a:rPr lang="ru-RU" smtClean="0"/>
              <a:t>07.11.2019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C3F-2242-42CE-AC4E-F3EACB23E1B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17742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7DD3-22FE-48E3-B232-D47A73561C11}" type="datetimeFigureOut">
              <a:rPr lang="ru-RU" smtClean="0"/>
              <a:t>07.11.2019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C3F-2242-42CE-AC4E-F3EACB23E1B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84922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7DD3-22FE-48E3-B232-D47A73561C11}" type="datetimeFigureOut">
              <a:rPr lang="ru-RU" smtClean="0"/>
              <a:t>07.11.2019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C3F-2242-42CE-AC4E-F3EACB23E1B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837987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7DD3-22FE-48E3-B232-D47A73561C11}" type="datetimeFigureOut">
              <a:rPr lang="ru-RU" smtClean="0"/>
              <a:t>07.11.2019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C3F-2242-42CE-AC4E-F3EACB23E1B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42486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7DD3-22FE-48E3-B232-D47A73561C11}" type="datetimeFigureOut">
              <a:rPr lang="ru-RU" smtClean="0"/>
              <a:t>07.11.2019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C3F-2242-42CE-AC4E-F3EACB23E1B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10576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я фотография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7DD3-22FE-48E3-B232-D47A73561C11}" type="datetimeFigureOut">
              <a:rPr lang="ru-RU" smtClean="0"/>
              <a:t>07.11.2019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C3F-2242-42CE-AC4E-F3EACB23E1B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91234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7DD3-22FE-48E3-B232-D47A73561C11}" type="datetimeFigureOut">
              <a:rPr lang="ru-RU" smtClean="0"/>
              <a:t>07.11.2019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C3F-2242-42CE-AC4E-F3EACB23E1B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568244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7DD3-22FE-48E3-B232-D47A73561C11}" type="datetimeFigureOut">
              <a:rPr lang="ru-RU" smtClean="0"/>
              <a:t>07.11.2019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C3F-2242-42CE-AC4E-F3EACB23E1B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329902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7DD3-22FE-48E3-B232-D47A73561C11}" type="datetimeFigureOut">
              <a:rPr lang="ru-RU" smtClean="0"/>
              <a:t>07.11.2019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C3F-2242-42CE-AC4E-F3EACB23E1B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612021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карточки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7DD3-22FE-48E3-B232-D47A73561C11}" type="datetimeFigureOut">
              <a:rPr lang="ru-RU" smtClean="0"/>
              <a:t>07.11.2019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C3F-2242-42CE-AC4E-F3EACB23E1B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908737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стина или лож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7DD3-22FE-48E3-B232-D47A73561C11}" type="datetimeFigureOut">
              <a:rPr lang="ru-RU" smtClean="0"/>
              <a:t>07.11.2019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C3F-2242-42CE-AC4E-F3EACB23E1B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250271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7DD3-22FE-48E3-B232-D47A73561C11}" type="datetimeFigureOut">
              <a:rPr lang="ru-RU" smtClean="0"/>
              <a:t>07.11.2019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C3F-2242-42CE-AC4E-F3EACB23E1B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793866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7DD3-22FE-48E3-B232-D47A73561C11}" type="datetimeFigureOut">
              <a:rPr lang="ru-RU" smtClean="0"/>
              <a:t>07.11.2019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C3F-2242-42CE-AC4E-F3EACB23E1B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70941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A3F7DD3-22FE-48E3-B232-D47A73561C11}" type="datetimeFigureOut">
              <a:rPr lang="ru-RU" smtClean="0"/>
              <a:t>07.11.2019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C5B1C3F-2242-42CE-AC4E-F3EACB23E1B8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44570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8B9D762-5C8C-43BF-835A-6E45D0DBE4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8912" y="812802"/>
            <a:ext cx="8574622" cy="2048932"/>
          </a:xfrm>
        </p:spPr>
        <p:txBody>
          <a:bodyPr>
            <a:normAutofit/>
          </a:bodyPr>
          <a:lstStyle/>
          <a:p>
            <a:r>
              <a:rPr lang="ru-RU" sz="4000" b="1" dirty="0">
                <a:solidFill>
                  <a:schemeClr val="accent1">
                    <a:lumMod val="50000"/>
                  </a:schemeClr>
                </a:solidFill>
              </a:rPr>
              <a:t>Финансовое планирование и прогнозирование в условиях экономической безопасности</a:t>
            </a:r>
            <a:endParaRPr lang="ru-RU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92DDBF0F-A391-4AFC-B3E7-FFCAABF2DB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15377" y="2861734"/>
            <a:ext cx="6987645" cy="3567201"/>
          </a:xfrm>
        </p:spPr>
        <p:txBody>
          <a:bodyPr>
            <a:normAutofit fontScale="62500" lnSpcReduction="20000"/>
          </a:bodyPr>
          <a:lstStyle/>
          <a:p>
            <a:pPr marL="360000" lv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ru-RU" sz="3800" dirty="0">
                <a:solidFill>
                  <a:schemeClr val="accent1">
                    <a:lumMod val="50000"/>
                  </a:schemeClr>
                </a:solidFill>
              </a:rPr>
              <a:t>Сущность и содержание финансового планирования </a:t>
            </a:r>
          </a:p>
          <a:p>
            <a:pPr marL="360000" lv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ru-RU" sz="3800" dirty="0">
                <a:solidFill>
                  <a:schemeClr val="accent1">
                    <a:lumMod val="50000"/>
                  </a:schemeClr>
                </a:solidFill>
              </a:rPr>
              <a:t>Методология финансового планирования в условиях экономической безопасности </a:t>
            </a:r>
          </a:p>
          <a:p>
            <a:pPr marL="360000" lv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ru-RU" sz="3800" dirty="0">
                <a:solidFill>
                  <a:schemeClr val="accent1">
                    <a:lumMod val="50000"/>
                  </a:schemeClr>
                </a:solidFill>
              </a:rPr>
              <a:t>Финансовые прогнозы, программы, концепции, планы и бюджеты в условиях экономической безопасности</a:t>
            </a:r>
          </a:p>
          <a:p>
            <a:pPr marL="360000" lv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ru-RU" sz="3800" dirty="0">
                <a:solidFill>
                  <a:schemeClr val="accent1">
                    <a:lumMod val="50000"/>
                  </a:schemeClr>
                </a:solidFill>
              </a:rPr>
              <a:t>Задачи идентификации и прогнозирования рисков в предпринимательской деятельности</a:t>
            </a:r>
          </a:p>
          <a:p>
            <a:pPr algn="l"/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6694072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BB068CC9-C4BD-4DA9-BA6E-1EC8E9CE8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1. Сущность и содержание финансового планирования</a:t>
            </a:r>
          </a:p>
        </p:txBody>
      </p:sp>
    </p:spTree>
    <p:extLst>
      <p:ext uri="{BB962C8B-B14F-4D97-AF65-F5344CB8AC3E}">
        <p14:creationId xmlns:p14="http://schemas.microsoft.com/office/powerpoint/2010/main" val="4098831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603E7B6A-4414-4585-B09F-0D57592FF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Целью </a:t>
            </a:r>
            <a:r>
              <a:rPr lang="ru-RU" sz="2800" b="1" dirty="0">
                <a:solidFill>
                  <a:schemeClr val="accent1">
                    <a:lumMod val="50000"/>
                  </a:schemeClr>
                </a:solidFill>
              </a:rPr>
              <a:t>планирования финансов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 является определение воз­можных объемов поступления денежных средств и их расходо­вание в плановый период.</a:t>
            </a:r>
            <a:br>
              <a:rPr lang="ru-RU" sz="28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К задачам планирования финансов относятся:</a:t>
            </a:r>
          </a:p>
        </p:txBody>
      </p:sp>
      <p:sp>
        <p:nvSpPr>
          <p:cNvPr id="5" name="Объект 4">
            <a:extLst>
              <a:ext uri="{FF2B5EF4-FFF2-40B4-BE49-F238E27FC236}">
                <a16:creationId xmlns:a16="http://schemas.microsoft.com/office/drawing/2014/main" id="{67538FF9-F661-4B03-BD08-C947E7EB0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3429000"/>
            <a:ext cx="10473226" cy="3124201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ru-RU" sz="2300" dirty="0">
                <a:solidFill>
                  <a:schemeClr val="accent1">
                    <a:lumMod val="50000"/>
                  </a:schemeClr>
                </a:solidFill>
              </a:rPr>
              <a:t>обеспечение хозяйственного процесса необходимыми де­нежными средствами;</a:t>
            </a:r>
          </a:p>
          <a:p>
            <a:pPr>
              <a:spcBef>
                <a:spcPts val="0"/>
              </a:spcBef>
            </a:pPr>
            <a:r>
              <a:rPr lang="ru-RU" sz="2300" dirty="0">
                <a:solidFill>
                  <a:schemeClr val="accent1">
                    <a:lumMod val="50000"/>
                  </a:schemeClr>
                </a:solidFill>
              </a:rPr>
              <a:t>установление финансовых отношений с бюджетом, бан­ком, страховыми организациями и другими хозяйствующими субъектами;</a:t>
            </a:r>
          </a:p>
          <a:p>
            <a:pPr>
              <a:spcBef>
                <a:spcPts val="0"/>
              </a:spcBef>
            </a:pPr>
            <a:r>
              <a:rPr lang="ru-RU" sz="2300" dirty="0">
                <a:solidFill>
                  <a:schemeClr val="accent1">
                    <a:lumMod val="50000"/>
                  </a:schemeClr>
                </a:solidFill>
              </a:rPr>
              <a:t>выявление путей наиболее рационального вложения капи­тала, в том числе в совместное предпринимательство, в ценные бумаги и т.д.;</a:t>
            </a:r>
          </a:p>
          <a:p>
            <a:pPr>
              <a:spcBef>
                <a:spcPts val="0"/>
              </a:spcBef>
            </a:pPr>
            <a:r>
              <a:rPr lang="ru-RU" sz="2300" dirty="0">
                <a:solidFill>
                  <a:schemeClr val="accent1">
                    <a:lumMod val="50000"/>
                  </a:schemeClr>
                </a:solidFill>
              </a:rPr>
              <a:t>увеличение прибыли за счет экономного использования денежных средств;</a:t>
            </a:r>
          </a:p>
          <a:p>
            <a:pPr>
              <a:spcBef>
                <a:spcPts val="0"/>
              </a:spcBef>
            </a:pPr>
            <a:r>
              <a:rPr lang="ru-RU" sz="2300" dirty="0">
                <a:solidFill>
                  <a:schemeClr val="accent1">
                    <a:lumMod val="50000"/>
                  </a:schemeClr>
                </a:solidFill>
              </a:rPr>
              <a:t>осуществление контроля за образованием и использова­нием денежных фондов.</a:t>
            </a:r>
          </a:p>
          <a:p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196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D148A83-F3A2-41D1-9B6E-0D8E0E069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4209757"/>
          </a:xfrm>
        </p:spPr>
        <p:txBody>
          <a:bodyPr>
            <a:normAutofit/>
          </a:bodyPr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Стратегия фи­нансового планирования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означает общее направление разработ­ки финансового плана, источников поступления денег, источников прибыли.</a:t>
            </a:r>
          </a:p>
        </p:txBody>
      </p:sp>
    </p:spTree>
    <p:extLst>
      <p:ext uri="{BB962C8B-B14F-4D97-AF65-F5344CB8AC3E}">
        <p14:creationId xmlns:p14="http://schemas.microsoft.com/office/powerpoint/2010/main" val="28488727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F0687C0-4AA0-43DD-BFEA-A9A8393F2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5715000"/>
          </a:xfrm>
        </p:spPr>
        <p:txBody>
          <a:bodyPr>
            <a:normAutofit fontScale="90000"/>
          </a:bodyPr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Сущность планирования при рыночной экономике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заключа­ется в том, что хозяйственный процесс осуществляется на осно­ве бизнес-плана, разрабатываемого непосредственно экономи­ческой службой хозяйствующего субъекта под руководством руководителя этой службы и направленного на достижение об­щей цели предпринимательства и поддержание его экономической безопасности.</a:t>
            </a:r>
          </a:p>
        </p:txBody>
      </p:sp>
    </p:spTree>
    <p:extLst>
      <p:ext uri="{BB962C8B-B14F-4D97-AF65-F5344CB8AC3E}">
        <p14:creationId xmlns:p14="http://schemas.microsoft.com/office/powerpoint/2010/main" val="14974223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0C6EB42-49F1-4F8A-95CD-2F79C19A2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0"/>
            <a:ext cx="10018713" cy="1086729"/>
          </a:xfrm>
        </p:spPr>
        <p:txBody>
          <a:bodyPr>
            <a:normAutofit fontScale="90000"/>
          </a:bodyPr>
          <a:lstStyle/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Можно выделить четыре вида целей финансового планиро­вания: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9EBC73B8-83E3-4AA1-A42C-5872AC51F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195755"/>
            <a:ext cx="10018713" cy="4595446"/>
          </a:xfrm>
        </p:spPr>
        <p:txBody>
          <a:bodyPr>
            <a:normAutofit/>
          </a:bodyPr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Новаторские цели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- творческие перспективные цели. </a:t>
            </a:r>
          </a:p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Решение проблемы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- цели, достижение которых означает решение конкретной проблемы. </a:t>
            </a:r>
          </a:p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Обычные рабочие обязанности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- цели, которые необходи­мо формулировать для того, чтобы определить, по каким ре­зультатам финансовый директор (менеджер) сможет оценить свою работу и работу финансовой службы. </a:t>
            </a:r>
          </a:p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Самосовершенствование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означает личные творческие цели конкретного специалиста (финансового менеджера, экономи­ста), для достижения которых разрабатываются планы повыше­ния квалификации работников.</a:t>
            </a:r>
          </a:p>
        </p:txBody>
      </p:sp>
    </p:spTree>
    <p:extLst>
      <p:ext uri="{BB962C8B-B14F-4D97-AF65-F5344CB8AC3E}">
        <p14:creationId xmlns:p14="http://schemas.microsoft.com/office/powerpoint/2010/main" val="11495086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9231686-9EF8-415F-A400-D7FF3C330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ru-RU" sz="2800" b="1" dirty="0">
                <a:solidFill>
                  <a:schemeClr val="accent1">
                    <a:lumMod val="50000"/>
                  </a:schemeClr>
                </a:solidFill>
              </a:rPr>
              <a:t>Программы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 представляют собой часть плана, определяющая согласованный по срокам, результатам и </a:t>
            </a:r>
            <a:r>
              <a:rPr lang="ru-RU" sz="2800" dirty="0" err="1">
                <a:solidFill>
                  <a:schemeClr val="accent1">
                    <a:lumMod val="50000"/>
                  </a:schemeClr>
                </a:solidFill>
              </a:rPr>
              <a:t>ресурсовому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 обеспече­нию комплекс действий исполнителей для достижения постав­ленных целей. Программы бывают: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6B52DFE4-34DA-49FB-80EE-D03BCDCA21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Целевые комплексные программы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есть результат приме­нения программно-целевого метода планирования, который предполагает наличие цели и программы по ее реализации.</a:t>
            </a:r>
          </a:p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Рабочая программа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- небольшая программа, разработанная в хозяйствующем субъекте для реализации определенной част­ной цели.</a:t>
            </a:r>
          </a:p>
          <a:p>
            <a:pPr marL="0" indent="0">
              <a:buNone/>
            </a:pPr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2355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1F259E5-58D1-4D5E-83F3-EA6047802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/>
              <a:t>В финансовом планировании активно используются: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666556BE-3E47-4A9A-B331-C5FDD90098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Норма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- установленная мера, т.е. какая-то средняя величина.</a:t>
            </a:r>
          </a:p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Норматив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- технический, экономический или другой расчетный показатель нормы для выполнения определенного задания. </a:t>
            </a:r>
          </a:p>
        </p:txBody>
      </p:sp>
    </p:spTree>
    <p:extLst>
      <p:ext uri="{BB962C8B-B14F-4D97-AF65-F5344CB8AC3E}">
        <p14:creationId xmlns:p14="http://schemas.microsoft.com/office/powerpoint/2010/main" val="1220749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CEB8F03-D50C-4E32-A091-78F6A8D22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5602458"/>
          </a:xfrm>
        </p:spPr>
        <p:txBody>
          <a:bodyPr>
            <a:normAutofit fontScale="90000"/>
          </a:bodyPr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Правила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в финансовом планировании определяют направ­ления и общие границы действий аппарата управления финан­сами.</a:t>
            </a:r>
            <a:br>
              <a:rPr lang="ru-RU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Процедуры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представляют собой строго установленный по­рядок и последовательность действий в конкретных, часто по­вторяющихся ситуациях, например процедура бухгалтерского учета, получения денег со счетов в банке и др. </a:t>
            </a:r>
            <a:br>
              <a:rPr lang="ru-RU" dirty="0">
                <a:solidFill>
                  <a:schemeClr val="accent1">
                    <a:lumMod val="50000"/>
                  </a:schemeClr>
                </a:solidFill>
              </a:rPr>
            </a:br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16293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3FC81A6A-F177-4306-8812-27A96D3B0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8041" y="2552700"/>
            <a:ext cx="10018713" cy="1752599"/>
          </a:xfrm>
        </p:spPr>
        <p:txBody>
          <a:bodyPr/>
          <a:lstStyle/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2. Методология финансового планирования в условиях экономической безопасности</a:t>
            </a:r>
          </a:p>
        </p:txBody>
      </p:sp>
    </p:spTree>
    <p:extLst>
      <p:ext uri="{BB962C8B-B14F-4D97-AF65-F5344CB8AC3E}">
        <p14:creationId xmlns:p14="http://schemas.microsoft.com/office/powerpoint/2010/main" val="33989081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1591029-AC30-47FB-9EBB-932D8104C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190500"/>
            <a:ext cx="10018713" cy="2476499"/>
          </a:xfrm>
        </p:spPr>
        <p:txBody>
          <a:bodyPr>
            <a:noAutofit/>
          </a:bodyPr>
          <a:lstStyle/>
          <a:p>
            <a:r>
              <a:rPr lang="ru-RU" sz="2800" b="1" dirty="0">
                <a:solidFill>
                  <a:schemeClr val="accent1">
                    <a:lumMod val="50000"/>
                  </a:schemeClr>
                </a:solidFill>
              </a:rPr>
              <a:t>Методология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 - научная (теоретическая и практическая) система положений и методов изучения какого-либо явления или вида человеческой деятельности в условиях экономической безопасности направленная на раз­работку финансового плана: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E9DAB365-84E3-4A5B-9EAD-653E574672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3314701"/>
            <a:ext cx="10018713" cy="31242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1) познание действия экономических законов развития фи­нансов;</a:t>
            </a:r>
          </a:p>
          <a:p>
            <a:pPr marL="0" indent="0">
              <a:buNone/>
            </a:pP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2) изучение тенденций развития и состояния объекта плани­рования (конкретного финансового показателя);</a:t>
            </a:r>
          </a:p>
          <a:p>
            <a:pPr marL="0" indent="0">
              <a:buNone/>
            </a:pP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3) организация финансового планирования на определенных принципах;</a:t>
            </a:r>
          </a:p>
          <a:p>
            <a:pPr marL="0" indent="0">
              <a:buNone/>
            </a:pP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4) организация финансовой деятельности в хозяйствующем субъекте с учетом его экономической безопасности.</a:t>
            </a:r>
          </a:p>
          <a:p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08583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362E511-9980-43BA-BDBA-223A4D337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235635"/>
            <a:ext cx="10018713" cy="946052"/>
          </a:xfrm>
        </p:spPr>
        <p:txBody>
          <a:bodyPr>
            <a:normAutofit fontScale="90000"/>
          </a:bodyPr>
          <a:lstStyle/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К </a:t>
            </a:r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основным экономическим законам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, по которым развива­ются финансы, относятся: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90FDB5DF-74DC-4048-9CEE-0C456C9D6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308295"/>
            <a:ext cx="10459161" cy="5549705"/>
          </a:xfrm>
        </p:spPr>
        <p:txBody>
          <a:bodyPr>
            <a:normAutofit fontScale="92500" lnSpcReduction="20000"/>
          </a:bodyPr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Закон получения прибыли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- закон выгоды каждого субъ­екта, любого хозяйственного процесса. </a:t>
            </a:r>
          </a:p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Закон стоимости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- один из важных законов товарного про­изводства. Основным звеном в действии закона стоимости явля­ется формирование общественно необходимых затрат труда. </a:t>
            </a:r>
          </a:p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Закон стоимости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реализуется также через механизм конку­ренции, т.е. состязательность хозяйствующих субъек­тов, когда их самостоятельные действия эффективно ограничи­вают возможности каждого из них воздействовать на общие ус­ловия обращения товаров на данном рынке и стимулируют про­изводство тех товаров, которые требуются потребителю.</a:t>
            </a:r>
          </a:p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Закон денежного обращения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определяет количество денег, необходимых в каждый данный момент для обеспечения товар­ного обращения. </a:t>
            </a:r>
          </a:p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Функционирование финансов во многом определяется также действием</a:t>
            </a:r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 закона накопления капитала.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Эффективность функционирования финансов во многом оп­ределяется действием</a:t>
            </a:r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 закона экономии времени.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91175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58ECA05-511D-40ED-AECD-7C53DE386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931985"/>
          </a:xfrm>
        </p:spPr>
        <p:txBody>
          <a:bodyPr>
            <a:normAutofit fontScale="90000"/>
          </a:bodyPr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Основными приемами исследования являются: </a:t>
            </a:r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2AF89272-49B4-4284-BB2C-6E6D4D37B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110155"/>
            <a:ext cx="10018713" cy="3681046"/>
          </a:xfrm>
        </p:spPr>
        <p:txBody>
          <a:bodyPr>
            <a:normAutofit/>
          </a:bodyPr>
          <a:lstStyle/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научные абстракции ;</a:t>
            </a:r>
          </a:p>
          <a:p>
            <a:pPr lvl="0"/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анализ и синтез; </a:t>
            </a:r>
          </a:p>
          <a:p>
            <a:pPr lvl="0"/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качественный и количествен­ный анализ; </a:t>
            </a:r>
          </a:p>
          <a:p>
            <a:pPr lvl="0"/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экономико-математическое моделирование.</a:t>
            </a:r>
          </a:p>
          <a:p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13389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0F52A38-E937-4705-A295-A7295ABA79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К принципам финансового планирования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относятся: 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279E3138-145F-4D03-939D-0991F7C192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Принцип научности планирования финансов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означает, что расчет плановых показателей должен базироваться на ана­лизе отчетных данных, на определении перспектив развития тех или иных финансовых показателей. </a:t>
            </a:r>
          </a:p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Принцип комплексности планирования финансов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пред­полагает, что показатели финансового плана должны быть увя­заны между собой.</a:t>
            </a:r>
          </a:p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Принцип оптимальности планирования финансов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требу­ет наиболее рационального использования капитала и всех фи­нансовых ресурсов. </a:t>
            </a:r>
          </a:p>
        </p:txBody>
      </p:sp>
    </p:spTree>
    <p:extLst>
      <p:ext uri="{BB962C8B-B14F-4D97-AF65-F5344CB8AC3E}">
        <p14:creationId xmlns:p14="http://schemas.microsoft.com/office/powerpoint/2010/main" val="14893083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9A52F9F9-9247-49EA-9A5C-9BB09A504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243" y="2922563"/>
            <a:ext cx="10018713" cy="1752599"/>
          </a:xfrm>
        </p:spPr>
        <p:txBody>
          <a:bodyPr>
            <a:normAutofit fontScale="90000"/>
          </a:bodyPr>
          <a:lstStyle/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3. Финансовые прогнозы, программы, концепции, планы и бюджеты в условиях экономической безопасности</a:t>
            </a:r>
          </a:p>
        </p:txBody>
      </p:sp>
    </p:spTree>
    <p:extLst>
      <p:ext uri="{BB962C8B-B14F-4D97-AF65-F5344CB8AC3E}">
        <p14:creationId xmlns:p14="http://schemas.microsoft.com/office/powerpoint/2010/main" val="10118895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BB5BEFC-92A3-481C-87EF-B2E06D727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5518052"/>
          </a:xfrm>
        </p:spPr>
        <p:txBody>
          <a:bodyPr/>
          <a:lstStyle/>
          <a:p>
            <a:r>
              <a:rPr lang="ru-RU" b="1">
                <a:solidFill>
                  <a:schemeClr val="accent1">
                    <a:lumMod val="50000"/>
                  </a:schemeClr>
                </a:solidFill>
              </a:rPr>
              <a:t>Финансовый план -</a:t>
            </a:r>
            <a:r>
              <a:rPr lang="ru-RU">
                <a:solidFill>
                  <a:schemeClr val="accent1">
                    <a:lumMod val="50000"/>
                  </a:schemeClr>
                </a:solidFill>
              </a:rPr>
              <a:t> оперативный рабочий документ, кото­рый можно рассматривать как инструмент управления финанса­ми. Финансовый план представляет собой результат сделанного прогноза, принятой концепции или разработанной программы.</a:t>
            </a:r>
            <a:br>
              <a:rPr lang="ru-RU">
                <a:solidFill>
                  <a:schemeClr val="accent1">
                    <a:lumMod val="50000"/>
                  </a:schemeClr>
                </a:solidFill>
              </a:rPr>
            </a:br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1914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30338B5-27E9-46A3-991E-44BC47398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5152292"/>
          </a:xfrm>
        </p:spPr>
        <p:txBody>
          <a:bodyPr/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Прогноз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- за­ключение о предстоящем развитии события, т.е. результат по­пытки составить предвидение о будущем. Прогнозирование означает разработку на длительную перспективу изменений финансового состояния объекта в целом и его различных час­тей.</a:t>
            </a:r>
          </a:p>
        </p:txBody>
      </p:sp>
    </p:spTree>
    <p:extLst>
      <p:ext uri="{BB962C8B-B14F-4D97-AF65-F5344CB8AC3E}">
        <p14:creationId xmlns:p14="http://schemas.microsoft.com/office/powerpoint/2010/main" val="36590502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95588C7-49C0-4AED-A68A-973B87C3D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5222631"/>
          </a:xfrm>
        </p:spPr>
        <p:txBody>
          <a:bodyPr/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Программа -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директивный, адресный, плановый документ. Он предусматривает комплекс мероприятий, увязанных по ре­сурсам, исполнителям и срокам выполнения планируемых ра­бот, относящихся к разным сферам деятельности (научной, производственной, строительной и др.). </a:t>
            </a:r>
          </a:p>
        </p:txBody>
      </p:sp>
    </p:spTree>
    <p:extLst>
      <p:ext uri="{BB962C8B-B14F-4D97-AF65-F5344CB8AC3E}">
        <p14:creationId xmlns:p14="http://schemas.microsoft.com/office/powerpoint/2010/main" val="23212183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41A7B17-64B4-45EB-BEF3-0689768FF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4870938"/>
          </a:xfrm>
        </p:spPr>
        <p:txBody>
          <a:bodyPr/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Концепция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представляет собой документ, определяющий единый замысел какого-либо явления. </a:t>
            </a:r>
          </a:p>
        </p:txBody>
      </p:sp>
    </p:spTree>
    <p:extLst>
      <p:ext uri="{BB962C8B-B14F-4D97-AF65-F5344CB8AC3E}">
        <p14:creationId xmlns:p14="http://schemas.microsoft.com/office/powerpoint/2010/main" val="19405301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8FAB6A8-6030-41A8-A5A3-520D379C8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5039751"/>
          </a:xfrm>
        </p:spPr>
        <p:txBody>
          <a:bodyPr>
            <a:normAutofit/>
          </a:bodyPr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План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представляет собой намеченную на определенный пе­риод работу с указанием ее целей, содержания, объема, методов, последовательности и сроков выполнения.</a:t>
            </a:r>
            <a:br>
              <a:rPr lang="ru-RU" dirty="0">
                <a:solidFill>
                  <a:schemeClr val="accent1">
                    <a:lumMod val="50000"/>
                  </a:schemeClr>
                </a:solidFill>
              </a:rPr>
            </a:br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72524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15201C6-D4FF-408C-A636-BCF61367C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4885006"/>
          </a:xfrm>
        </p:spPr>
        <p:txBody>
          <a:bodyPr/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Бюджет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представляет собой детальный план или смету, кото­рая в цифровом выражении отражает планируемые объемы про­даж, расходов, прибыли и т.п. </a:t>
            </a:r>
          </a:p>
        </p:txBody>
      </p:sp>
    </p:spTree>
    <p:extLst>
      <p:ext uri="{BB962C8B-B14F-4D97-AF65-F5344CB8AC3E}">
        <p14:creationId xmlns:p14="http://schemas.microsoft.com/office/powerpoint/2010/main" val="9125906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A7015BA-7C1B-4B9D-9D08-7208BA3A0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5499" y="2552700"/>
            <a:ext cx="10018713" cy="1752599"/>
          </a:xfrm>
        </p:spPr>
        <p:txBody>
          <a:bodyPr>
            <a:normAutofit fontScale="90000"/>
          </a:bodyPr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4. Задачи идентификации и прогнозирования рисков в предпринимательской деятельности</a:t>
            </a:r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3977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F04BBCD2-CD85-481A-B9BF-B11E1CBB5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309490"/>
            <a:ext cx="10018713" cy="2128910"/>
          </a:xfrm>
        </p:spPr>
        <p:txBody>
          <a:bodyPr>
            <a:normAutofit/>
          </a:bodyPr>
          <a:lstStyle/>
          <a:p>
            <a:r>
              <a:rPr lang="ru-RU" sz="2800" b="1" dirty="0">
                <a:solidFill>
                  <a:schemeClr val="accent1">
                    <a:lumMod val="50000"/>
                  </a:schemeClr>
                </a:solidFill>
              </a:rPr>
              <a:t>Система управления рисками в неопределенной хозяйственной ситуации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 предполагает разработку стратегии риск-менеджмента в целях экономической безопасности. К ее основным задачам относятся: 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E76875DE-7DA0-4DF6-9CD5-7196DA4CD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прогнозирование риска; </a:t>
            </a:r>
          </a:p>
          <a:p>
            <a:pPr lvl="0"/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разработка приемов по его снижению и обеспечению экономической безопасности; </a:t>
            </a:r>
          </a:p>
          <a:p>
            <a:pPr lvl="0"/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организация мероприятий по выполнению намеченной программы, включающей определение отдельных видов мероприятий, объемов и источников финансирования работ; </a:t>
            </a:r>
          </a:p>
          <a:p>
            <a:pPr lvl="0"/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установление конкретных исполнителей и сроки выполнения. </a:t>
            </a:r>
          </a:p>
        </p:txBody>
      </p:sp>
    </p:spTree>
    <p:extLst>
      <p:ext uri="{BB962C8B-B14F-4D97-AF65-F5344CB8AC3E}">
        <p14:creationId xmlns:p14="http://schemas.microsoft.com/office/powerpoint/2010/main" val="1226919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D125BAC-F733-46D4-BA16-C6C9C6B13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Стратегия риск-менеджмента базируется на следующих правилах: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F63238A3-CC54-4B1F-B007-4F879FDA87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максимум выигрыша;</a:t>
            </a:r>
          </a:p>
          <a:p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оптимальной вероятности результата;</a:t>
            </a:r>
          </a:p>
          <a:p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оптимальной </a:t>
            </a:r>
            <a:r>
              <a:rPr lang="ru-RU" sz="2800" dirty="0" err="1">
                <a:solidFill>
                  <a:schemeClr val="accent1">
                    <a:lumMod val="50000"/>
                  </a:schemeClr>
                </a:solidFill>
              </a:rPr>
              <a:t>колеблемости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 результата;</a:t>
            </a:r>
          </a:p>
          <a:p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оптимальное сочетание выигрыша и величины риска.</a:t>
            </a:r>
          </a:p>
          <a:p>
            <a:endParaRPr lang="ru-RU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5788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A9D787D-0556-4328-AC52-61857313D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9338" y="0"/>
            <a:ext cx="10018713" cy="1752599"/>
          </a:xfrm>
        </p:spPr>
        <p:txBody>
          <a:bodyPr>
            <a:normAutofit/>
          </a:bodyPr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Прогнозирование рисков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предполагает проведение: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0CB26BF9-ED94-495A-9568-A6E8B2F735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8634" y="1927274"/>
            <a:ext cx="10508566" cy="4740811"/>
          </a:xfrm>
        </p:spPr>
        <p:txBody>
          <a:bodyPr>
            <a:noAutofit/>
          </a:bodyPr>
          <a:lstStyle/>
          <a:p>
            <a:r>
              <a:rPr lang="ru-RU" sz="2800" i="1" dirty="0">
                <a:solidFill>
                  <a:schemeClr val="accent1">
                    <a:lumMod val="50000"/>
                  </a:schemeClr>
                </a:solidFill>
              </a:rPr>
              <a:t>Этап по сбору и обработки данных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 направлен на исследование вероятности наступления рискового события исходя из анализа надежности, платежеспособности и финансовой устойчивости партнеров, клиентов; политической и экономической ситуации в стране партнера или клиента; об условиях страхования и прочей информации.</a:t>
            </a:r>
          </a:p>
          <a:p>
            <a:r>
              <a:rPr lang="ru-RU" sz="2800" i="1" dirty="0">
                <a:solidFill>
                  <a:schemeClr val="accent1">
                    <a:lumMod val="50000"/>
                  </a:schemeClr>
                </a:solidFill>
              </a:rPr>
              <a:t>Качественный анализ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 является логическим продолжением этапа сбора и обработки данных. </a:t>
            </a:r>
          </a:p>
          <a:p>
            <a:r>
              <a:rPr lang="ru-RU" sz="2800" i="1" dirty="0">
                <a:solidFill>
                  <a:schemeClr val="accent1">
                    <a:lumMod val="50000"/>
                  </a:schemeClr>
                </a:solidFill>
              </a:rPr>
              <a:t>Количественный анализ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 предполагает численное определение отдельных рисков и проекта в целом. </a:t>
            </a:r>
          </a:p>
        </p:txBody>
      </p:sp>
    </p:spTree>
    <p:extLst>
      <p:ext uri="{BB962C8B-B14F-4D97-AF65-F5344CB8AC3E}">
        <p14:creationId xmlns:p14="http://schemas.microsoft.com/office/powerpoint/2010/main" val="2187076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D97B3FE-B4D7-4376-A425-42BCB4327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К числу наиболее часто встречающихся </a:t>
            </a:r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методов трансформации рисков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(разрешения рисков) (</a:t>
            </a:r>
            <a:r>
              <a:rPr lang="ru-RU" dirty="0" err="1">
                <a:solidFill>
                  <a:schemeClr val="accent1">
                    <a:lumMod val="50000"/>
                  </a:schemeClr>
                </a:solidFill>
              </a:rPr>
              <a:t>Risk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dirty="0" err="1">
                <a:solidFill>
                  <a:schemeClr val="accent1">
                    <a:lumMod val="50000"/>
                  </a:schemeClr>
                </a:solidFill>
              </a:rPr>
              <a:t>control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) относятся следующие: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2F9C8170-0841-4140-BC4E-D64BE33AE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10018713" cy="4191001"/>
          </a:xfrm>
        </p:spPr>
        <p:txBody>
          <a:bodyPr>
            <a:noAutofit/>
          </a:bodyPr>
          <a:lstStyle/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отказ от риска (</a:t>
            </a:r>
            <a:r>
              <a:rPr lang="ru-RU" dirty="0" err="1">
                <a:solidFill>
                  <a:schemeClr val="accent1">
                    <a:lumMod val="50000"/>
                  </a:schemeClr>
                </a:solidFill>
              </a:rPr>
              <a:t>Risk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dirty="0" err="1">
                <a:solidFill>
                  <a:schemeClr val="accent1">
                    <a:lumMod val="50000"/>
                  </a:schemeClr>
                </a:solidFill>
              </a:rPr>
              <a:t>avoidance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);</a:t>
            </a:r>
          </a:p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снижение частоты ущерба или предотвращение убытка (</a:t>
            </a:r>
            <a:r>
              <a:rPr lang="ru-RU" dirty="0" err="1">
                <a:solidFill>
                  <a:schemeClr val="accent1">
                    <a:lumMod val="50000"/>
                  </a:schemeClr>
                </a:solidFill>
              </a:rPr>
              <a:t>Loss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dirty="0" err="1">
                <a:solidFill>
                  <a:schemeClr val="accent1">
                    <a:lumMod val="50000"/>
                  </a:schemeClr>
                </a:solidFill>
              </a:rPr>
              <a:t>prevention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)</a:t>
            </a:r>
            <a:r>
              <a:rPr lang="ru-RU" i="1" dirty="0">
                <a:solidFill>
                  <a:schemeClr val="accent1">
                    <a:lumMod val="50000"/>
                  </a:schemeClr>
                </a:solidFill>
              </a:rPr>
              <a:t>;</a:t>
            </a:r>
            <a:endParaRPr lang="ru-RU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уменьшение размера убытков (</a:t>
            </a:r>
            <a:r>
              <a:rPr lang="ru-RU" dirty="0" err="1">
                <a:solidFill>
                  <a:schemeClr val="accent1">
                    <a:lumMod val="50000"/>
                  </a:schemeClr>
                </a:solidFill>
              </a:rPr>
              <a:t>Loss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dirty="0" err="1">
                <a:solidFill>
                  <a:schemeClr val="accent1">
                    <a:lumMod val="50000"/>
                  </a:schemeClr>
                </a:solidFill>
              </a:rPr>
              <a:t>reduction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);</a:t>
            </a:r>
          </a:p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разделение риска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 (Segregation of exposures);</a:t>
            </a:r>
            <a:endParaRPr lang="ru-RU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аутсорсинг риска (</a:t>
            </a:r>
            <a:r>
              <a:rPr lang="ru-RU" dirty="0" err="1">
                <a:solidFill>
                  <a:schemeClr val="accent1">
                    <a:lumMod val="50000"/>
                  </a:schemeClr>
                </a:solidFill>
              </a:rPr>
              <a:t>Risk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ru-RU" dirty="0" err="1">
                <a:solidFill>
                  <a:schemeClr val="accent1">
                    <a:lumMod val="50000"/>
                  </a:schemeClr>
                </a:solidFill>
              </a:rPr>
              <a:t>outsourcing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);</a:t>
            </a:r>
          </a:p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принятие риска.</a:t>
            </a:r>
          </a:p>
          <a:p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8328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51CCBB4-AB41-4D28-9965-3B6309963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190500"/>
            <a:ext cx="10018713" cy="1752599"/>
          </a:xfrm>
        </p:spPr>
        <p:txBody>
          <a:bodyPr>
            <a:noAutofit/>
          </a:bodyPr>
          <a:lstStyle/>
          <a:p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Наиболее оптимальным вариантом в управлении рисками является </a:t>
            </a:r>
            <a:r>
              <a:rPr lang="ru-RU" sz="2800" b="1" dirty="0">
                <a:solidFill>
                  <a:schemeClr val="accent1">
                    <a:lumMod val="50000"/>
                  </a:schemeClr>
                </a:solidFill>
              </a:rPr>
              <a:t>метод снижения частоты ущерба или предотвращения убытка </a:t>
            </a:r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посредством реализации следующих мероприятий: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74F861AB-5D3E-4198-A49A-037584675B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10018713" cy="4000501"/>
          </a:xfrm>
        </p:spPr>
        <p:txBody>
          <a:bodyPr>
            <a:normAutofit/>
          </a:bodyPr>
          <a:lstStyle/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приобретения дополнительной информации, которая позволит сделать более точный прогноз на будущее и, следовательно, снизить риск;</a:t>
            </a:r>
          </a:p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лимитирования, т. е. установление предельных сумм расходов, продаж, кредита, например, лимитирование применяется банками при выдаче ссуд, а хозяйствующими субъектами для продажи товаров в кредит, определения сумм вложения капитала;</a:t>
            </a:r>
          </a:p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самострахования, посредством создания резервов на покрытие потерь.</a:t>
            </a:r>
          </a:p>
          <a:p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4851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614A01D-06F0-4B52-9119-0CC02DDE3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Метод уменьшения размера убытков. 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Применение данного метода оправдано в случаях: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852E3DB7-847E-4FA6-9360-E94517E008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когда размер возможного ущерба большой;</a:t>
            </a:r>
          </a:p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вероятность реализации риска, т. е. вероятность наступления убытков невелика.</a:t>
            </a:r>
          </a:p>
        </p:txBody>
      </p:sp>
    </p:spTree>
    <p:extLst>
      <p:ext uri="{BB962C8B-B14F-4D97-AF65-F5344CB8AC3E}">
        <p14:creationId xmlns:p14="http://schemas.microsoft.com/office/powerpoint/2010/main" val="38440713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3">
            <a:extLst>
              <a:ext uri="{FF2B5EF4-FFF2-40B4-BE49-F238E27FC236}">
                <a16:creationId xmlns:a16="http://schemas.microsoft.com/office/drawing/2014/main" id="{8D177B79-EC9A-44F1-AEBE-FA42122B8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5250766"/>
          </a:xfrm>
        </p:spPr>
        <p:txBody>
          <a:bodyPr/>
          <a:lstStyle/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Сущность </a:t>
            </a:r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метода разделения риска 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заключается в создании на предприятии ситуации, при которой ни один отдельный случай реализации риска (возникновения ущерба) не приводит к серии новых убытков. </a:t>
            </a:r>
          </a:p>
        </p:txBody>
      </p:sp>
    </p:spTree>
    <p:extLst>
      <p:ext uri="{BB962C8B-B14F-4D97-AF65-F5344CB8AC3E}">
        <p14:creationId xmlns:p14="http://schemas.microsoft.com/office/powerpoint/2010/main" val="41484734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FEBE0AC-1AB8-4B5D-ABFC-CADD130A8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5166360"/>
          </a:xfrm>
        </p:spPr>
        <p:txBody>
          <a:bodyPr>
            <a:normAutofit/>
          </a:bodyPr>
          <a:lstStyle/>
          <a:p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При использовании </a:t>
            </a:r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метода аутсорсинга риска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 ответственность за снижение возможности возникновения неблагоприятных событий возлагается на основе договора на стороннюю организацию (другой субъект). </a:t>
            </a:r>
          </a:p>
        </p:txBody>
      </p:sp>
    </p:spTree>
    <p:extLst>
      <p:ext uri="{BB962C8B-B14F-4D97-AF65-F5344CB8AC3E}">
        <p14:creationId xmlns:p14="http://schemas.microsoft.com/office/powerpoint/2010/main" val="9178677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816A5EE-8DCF-47AF-AB7A-B0B9D236B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5968218"/>
          </a:xfrm>
        </p:spPr>
        <p:txBody>
          <a:bodyPr>
            <a:normAutofit/>
          </a:bodyPr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Принятие риска 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означает оставление всего или части риска за предпринимателем, т. е. на его ответственности. </a:t>
            </a:r>
          </a:p>
        </p:txBody>
      </p:sp>
    </p:spTree>
    <p:extLst>
      <p:ext uri="{BB962C8B-B14F-4D97-AF65-F5344CB8AC3E}">
        <p14:creationId xmlns:p14="http://schemas.microsoft.com/office/powerpoint/2010/main" val="13158950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2">
            <a:extLst>
              <a:ext uri="{FF2B5EF4-FFF2-40B4-BE49-F238E27FC236}">
                <a16:creationId xmlns:a16="http://schemas.microsoft.com/office/drawing/2014/main" id="{BAD5F4F7-8FC5-44EC-AA89-76C39B1D7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ru-RU" sz="2800" dirty="0">
                <a:solidFill>
                  <a:schemeClr val="accent1">
                    <a:lumMod val="50000"/>
                  </a:schemeClr>
                </a:solidFill>
              </a:rPr>
              <a:t>К числу наиболее часто используемых методов финансирования риска или покрытия убытка относят методы, условно разделенные на две группы в зависимости от того, какой способ управления риском выбирает предприятие: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066564A3-BE9E-4F43-98AD-358D254952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1-я группа – сокращение риска и покрытие убытков за счет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 текущего дохода (текущих денежных потоков); резервов; использования займа; самострахования;</a:t>
            </a:r>
          </a:p>
          <a:p>
            <a:r>
              <a:rPr lang="ru-RU" b="1" dirty="0">
                <a:solidFill>
                  <a:schemeClr val="accent1">
                    <a:lumMod val="50000"/>
                  </a:schemeClr>
                </a:solidFill>
              </a:rPr>
              <a:t>2-я группа – передача риска и покрытие убытков на основе 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страхования; </a:t>
            </a:r>
            <a:r>
              <a:rPr lang="ru-RU" dirty="0" err="1">
                <a:solidFill>
                  <a:schemeClr val="accent1">
                    <a:lumMod val="50000"/>
                  </a:schemeClr>
                </a:solidFill>
              </a:rPr>
              <a:t>нестрахового</a:t>
            </a:r>
            <a:r>
              <a:rPr lang="ru-RU" dirty="0">
                <a:solidFill>
                  <a:schemeClr val="accent1">
                    <a:lumMod val="50000"/>
                  </a:schemeClr>
                </a:solidFill>
              </a:rPr>
              <a:t> пула; договора передачи ответственности; поддержки государственных и/или муниципальных органов; спонсорства.</a:t>
            </a:r>
          </a:p>
          <a:p>
            <a:pPr marL="0" indent="0">
              <a:buNone/>
            </a:pPr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10708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Параллакс">
  <a:themeElements>
    <a:clrScheme name="Параллакс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Параллакс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Параллакс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TM03457496[[fn=Параллакс]]</Template>
  <TotalTime>38</TotalTime>
  <Words>1505</Words>
  <Application>Microsoft Office PowerPoint</Application>
  <PresentationFormat>Широкоэкранный</PresentationFormat>
  <Paragraphs>90</Paragraphs>
  <Slides>32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2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32</vt:i4>
      </vt:variant>
    </vt:vector>
  </HeadingPairs>
  <TitlesOfParts>
    <vt:vector size="35" baseType="lpstr">
      <vt:lpstr>Arial</vt:lpstr>
      <vt:lpstr>Corbel</vt:lpstr>
      <vt:lpstr>Параллакс</vt:lpstr>
      <vt:lpstr>Финансовое планирование и прогнозирование в условиях экономической безопасности</vt:lpstr>
      <vt:lpstr>1. Сущность и содержание финансового планирования</vt:lpstr>
      <vt:lpstr>Целью планирования финансов является определение воз­можных объемов поступления денежных средств и их расходо­вание в плановый период. К задачам планирования финансов относятся:</vt:lpstr>
      <vt:lpstr>Стратегия фи­нансового планирования означает общее направление разработ­ки финансового плана, источников поступления денег, источников прибыли.</vt:lpstr>
      <vt:lpstr>Сущность планирования при рыночной экономике заключа­ется в том, что хозяйственный процесс осуществляется на осно­ве бизнес-плана, разрабатываемого непосредственно экономи­ческой службой хозяйствующего субъекта под руководством руководителя этой службы и направленного на достижение об­щей цели предпринимательства и поддержание его экономической безопасности.</vt:lpstr>
      <vt:lpstr>Можно выделить четыре вида целей финансового планиро­вания:</vt:lpstr>
      <vt:lpstr>Программы представляют собой часть плана, определяющая согласованный по срокам, результатам и ресурсовому обеспече­нию комплекс действий исполнителей для достижения постав­ленных целей. Программы бывают:</vt:lpstr>
      <vt:lpstr>В финансовом планировании активно используются:</vt:lpstr>
      <vt:lpstr>Правила в финансовом планировании определяют направ­ления и общие границы действий аппарата управления финан­сами. Процедуры представляют собой строго установленный по­рядок и последовательность действий в конкретных, часто по­вторяющихся ситуациях, например процедура бухгалтерского учета, получения денег со счетов в банке и др.  </vt:lpstr>
      <vt:lpstr>2. Методология финансового планирования в условиях экономической безопасности</vt:lpstr>
      <vt:lpstr>Методология - научная (теоретическая и практическая) система положений и методов изучения какого-либо явления или вида человеческой деятельности в условиях экономической безопасности направленная на раз­работку финансового плана:</vt:lpstr>
      <vt:lpstr>К основным экономическим законам, по которым развива­ются финансы, относятся:</vt:lpstr>
      <vt:lpstr>Основными приемами исследования являются: </vt:lpstr>
      <vt:lpstr>К принципам финансового планирования относятся: </vt:lpstr>
      <vt:lpstr>3. Финансовые прогнозы, программы, концепции, планы и бюджеты в условиях экономической безопасности</vt:lpstr>
      <vt:lpstr>Финансовый план - оперативный рабочий документ, кото­рый можно рассматривать как инструмент управления финанса­ми. Финансовый план представляет собой результат сделанного прогноза, принятой концепции или разработанной программы. </vt:lpstr>
      <vt:lpstr>Прогноз - за­ключение о предстоящем развитии события, т.е. результат по­пытки составить предвидение о будущем. Прогнозирование означает разработку на длительную перспективу изменений финансового состояния объекта в целом и его различных час­тей.</vt:lpstr>
      <vt:lpstr>Программа - директивный, адресный, плановый документ. Он предусматривает комплекс мероприятий, увязанных по ре­сурсам, исполнителям и срокам выполнения планируемых ра­бот, относящихся к разным сферам деятельности (научной, производственной, строительной и др.). </vt:lpstr>
      <vt:lpstr>Концепция представляет собой документ, определяющий единый замысел какого-либо явления. </vt:lpstr>
      <vt:lpstr>План представляет собой намеченную на определенный пе­риод работу с указанием ее целей, содержания, объема, методов, последовательности и сроков выполнения. </vt:lpstr>
      <vt:lpstr>Бюджет представляет собой детальный план или смету, кото­рая в цифровом выражении отражает планируемые объемы про­даж, расходов, прибыли и т.п. </vt:lpstr>
      <vt:lpstr>4. Задачи идентификации и прогнозирования рисков в предпринимательской деятельности</vt:lpstr>
      <vt:lpstr>Система управления рисками в неопределенной хозяйственной ситуации предполагает разработку стратегии риск-менеджмента в целях экономической безопасности. К ее основным задачам относятся: </vt:lpstr>
      <vt:lpstr>Стратегия риск-менеджмента базируется на следующих правилах:</vt:lpstr>
      <vt:lpstr>Прогнозирование рисков предполагает проведение:</vt:lpstr>
      <vt:lpstr>К числу наиболее часто встречающихся методов трансформации рисков (разрешения рисков) (Risk control) относятся следующие:</vt:lpstr>
      <vt:lpstr>Наиболее оптимальным вариантом в управлении рисками является метод снижения частоты ущерба или предотвращения убытка посредством реализации следующих мероприятий:</vt:lpstr>
      <vt:lpstr>Метод уменьшения размера убытков. Применение данного метода оправдано в случаях:</vt:lpstr>
      <vt:lpstr>Сущность метода разделения риска заключается в создании на предприятии ситуации, при которой ни один отдельный случай реализации риска (возникновения ущерба) не приводит к серии новых убытков. </vt:lpstr>
      <vt:lpstr>При использовании метода аутсорсинга риска ответственность за снижение возможности возникновения неблагоприятных событий возлагается на основе договора на стороннюю организацию (другой субъект). </vt:lpstr>
      <vt:lpstr>Принятие риска означает оставление всего или части риска за предпринимателем, т. е. на его ответственности. </vt:lpstr>
      <vt:lpstr>К числу наиболее часто используемых методов финансирования риска или покрытия убытка относят методы, условно разделенные на две группы в зависимости от того, какой способ управления риском выбирает предприятие: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Финансовое планирование и прогнозирование в условиях экономической безопасности</dc:title>
  <dc:creator>Людмила</dc:creator>
  <cp:lastModifiedBy>Людмила</cp:lastModifiedBy>
  <cp:revision>11</cp:revision>
  <dcterms:created xsi:type="dcterms:W3CDTF">2019-11-07T03:02:16Z</dcterms:created>
  <dcterms:modified xsi:type="dcterms:W3CDTF">2019-11-07T03:40:52Z</dcterms:modified>
</cp:coreProperties>
</file>